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94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183" y="6113425"/>
            <a:ext cx="835225" cy="62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7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42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72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28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21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6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1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41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16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8515-DEFF-4DFE-B5CD-A61BF05332E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3616-8DD9-4165-A344-C4CAC38D3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60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72105"/>
              </p:ext>
            </p:extLst>
          </p:nvPr>
        </p:nvGraphicFramePr>
        <p:xfrm>
          <a:off x="323528" y="1161224"/>
          <a:ext cx="7776868" cy="558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6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+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+ 7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 + </a:t>
                      </a:r>
                      <a:r>
                        <a:rPr lang="en-GB" sz="1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114493" marR="114493" marT="57246" marB="5724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</a:p>
                  </a:txBody>
                  <a:tcPr marL="114493" marR="114493" marT="57246" marB="5724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+ 2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Gill Sans MT" panose="020B0502020104020203" pitchFamily="34" charset="0"/>
                        </a:rPr>
                        <a:t>10 + 10</a:t>
                      </a:r>
                    </a:p>
                  </a:txBody>
                  <a:tcPr marL="114493" marR="114493" marT="57246" marB="572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79716" y="629399"/>
            <a:ext cx="1440160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Adding 0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32" y="116632"/>
            <a:ext cx="1440160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Adding 1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1979716" y="116632"/>
            <a:ext cx="1440160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Bonds to 10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3624693" y="625423"/>
            <a:ext cx="144016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Doubles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3635900" y="116632"/>
            <a:ext cx="1440160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Adding 10</a:t>
            </a:r>
            <a:endParaRPr lang="en-GB" sz="1400" dirty="0"/>
          </a:p>
        </p:txBody>
      </p:sp>
      <p:sp>
        <p:nvSpPr>
          <p:cNvPr id="10" name="Rectangle 9"/>
          <p:cNvSpPr/>
          <p:nvPr/>
        </p:nvSpPr>
        <p:spPr>
          <a:xfrm>
            <a:off x="5269670" y="691986"/>
            <a:ext cx="1440160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Near doubles</a:t>
            </a:r>
            <a:endParaRPr lang="en-GB" sz="1400" dirty="0"/>
          </a:p>
        </p:txBody>
      </p:sp>
      <p:sp>
        <p:nvSpPr>
          <p:cNvPr id="11" name="Rectangle 10"/>
          <p:cNvSpPr/>
          <p:nvPr/>
        </p:nvSpPr>
        <p:spPr>
          <a:xfrm>
            <a:off x="5292084" y="116632"/>
            <a:ext cx="1440160" cy="50405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Bridging/</a:t>
            </a:r>
          </a:p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compensating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68344" y="101785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latin typeface="Gill Sans MT" panose="020B0502020104020203" pitchFamily="34" charset="0"/>
              </a:rPr>
              <a:t>Y1 facts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03852"/>
              </p:ext>
            </p:extLst>
          </p:nvPr>
        </p:nvGraphicFramePr>
        <p:xfrm>
          <a:off x="7524313" y="13860"/>
          <a:ext cx="1440175" cy="103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0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00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00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33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6573"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/>
                      <a:endParaRPr lang="en-GB" sz="4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n-GB" sz="300" dirty="0">
                        <a:solidFill>
                          <a:sysClr val="windowText" lastClr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21203" marR="21203" marT="10601" marB="106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31108" y="40466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Gill Sans MT" panose="020B0502020104020203" pitchFamily="34" charset="0"/>
              </a:rPr>
              <a:t>Y2 </a:t>
            </a:r>
          </a:p>
          <a:p>
            <a:pPr algn="r"/>
            <a:r>
              <a:rPr lang="en-GB" sz="1600" dirty="0">
                <a:latin typeface="Gill Sans MT" panose="020B0502020104020203" pitchFamily="34" charset="0"/>
              </a:rPr>
              <a:t>facts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3532" y="632756"/>
            <a:ext cx="1440160" cy="36004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Gill Sans MT" panose="020B0502020104020203" pitchFamily="34" charset="0"/>
              </a:rPr>
              <a:t>Adding 2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6419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Gill Sans MT" pitchFamily="34" charset="0"/>
              </a:rPr>
              <a:t>A suggested progression for teaching addition facts</a:t>
            </a:r>
            <a:endParaRPr lang="en-GB" dirty="0">
              <a:latin typeface="Gill Sans MT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u="sng" dirty="0">
                <a:solidFill>
                  <a:schemeClr val="tx1"/>
                </a:solidFill>
                <a:latin typeface="Gill Sans MT" pitchFamily="34" charset="0"/>
              </a:rPr>
              <a:t>Group A:  Year 1 (Within 10)</a:t>
            </a:r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Adding 1 (e.g. 7 + 1 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1 + 7) 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Doubles of numbers to 5 (e.g. 4 + 4) 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Adding 2 (e.g. 4 + 2 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2 + 4)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Number bonds to 10 (e.g. 8 + 2 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2 + 8)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Adding 10 to a number (e.g. 5 + 10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10 + 5) 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Adding 0 to a number (e.g. 3 + 0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0 + 3)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Near doubles (e.g. 3 + 4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4 + 3)</a:t>
            </a:r>
          </a:p>
          <a:p>
            <a:pPr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The ones without a family! 5 + 3, 3 + 5, 6 + 3, 3 + 6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  <a:p>
            <a:pPr algn="l"/>
            <a:r>
              <a:rPr lang="en-GB" sz="1800" b="1" u="sng" dirty="0">
                <a:solidFill>
                  <a:schemeClr val="tx1"/>
                </a:solidFill>
                <a:latin typeface="Gill Sans MT" pitchFamily="34" charset="0"/>
              </a:rPr>
              <a:t>Group B:  Year 2 (Bridging 10)</a:t>
            </a:r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  <a:p>
            <a:pPr algn="l">
              <a:buFont typeface="+mj-lt"/>
              <a:buAutoNum type="arabicPeriod" startAt="9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Doubles of numbers to 10 (e.g. 7 + 7) </a:t>
            </a:r>
          </a:p>
          <a:p>
            <a:pPr algn="l">
              <a:buFont typeface="+mj-lt"/>
              <a:buAutoNum type="arabicPeriod" startAt="9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Near doubles (e.g. 5 + 6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6 +5)</a:t>
            </a:r>
          </a:p>
          <a:p>
            <a:pPr algn="l">
              <a:buFont typeface="+mj-lt"/>
              <a:buAutoNum type="arabicPeriod" startAt="9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Bridging  (e.g. 8 + 4 </a:t>
            </a:r>
            <a:r>
              <a:rPr lang="en-GB" sz="1800" i="1" dirty="0">
                <a:solidFill>
                  <a:schemeClr val="tx1"/>
                </a:solidFill>
                <a:latin typeface="Gill Sans MT" pitchFamily="34" charset="0"/>
              </a:rPr>
              <a:t>and</a:t>
            </a: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 4 + 8)</a:t>
            </a:r>
          </a:p>
          <a:p>
            <a:pPr algn="l">
              <a:buFont typeface="+mj-lt"/>
              <a:buAutoNum type="arabicPeriod" startAt="9"/>
            </a:pPr>
            <a:r>
              <a:rPr lang="en-GB" sz="1800" dirty="0">
                <a:solidFill>
                  <a:schemeClr val="tx1"/>
                </a:solidFill>
                <a:latin typeface="Gill Sans MT" pitchFamily="34" charset="0"/>
              </a:rPr>
              <a:t>Compensating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  <a:p>
            <a:pPr algn="l"/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  <a:p>
            <a:pPr algn="l"/>
            <a:endParaRPr lang="en-GB" sz="1800" dirty="0">
              <a:solidFill>
                <a:schemeClr val="tx1"/>
              </a:solidFill>
              <a:latin typeface="Gill Sans MT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868144" y="1772816"/>
            <a:ext cx="0" cy="4536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6048672" y="1600200"/>
            <a:ext cx="2987824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b="1" u="sng" dirty="0">
                <a:latin typeface="Gill Sans MT" pitchFamily="34" charset="0"/>
              </a:rPr>
              <a:t>Alongside</a:t>
            </a:r>
          </a:p>
          <a:p>
            <a:pPr marL="0" indent="0">
              <a:buNone/>
            </a:pPr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Gill Sans MT" pitchFamily="34" charset="0"/>
              </a:rPr>
              <a:t>Partitioning 2, 3, 4, 5, 6 and 10</a:t>
            </a:r>
          </a:p>
          <a:p>
            <a:pPr marL="0" indent="0">
              <a:buFont typeface="Arial" pitchFamily="34" charset="0"/>
              <a:buNone/>
            </a:pPr>
            <a:endParaRPr lang="en-GB" sz="1800" dirty="0">
              <a:latin typeface="Gill Sans MT" pitchFamily="34" charset="0"/>
            </a:endParaRPr>
          </a:p>
          <a:p>
            <a:endParaRPr lang="en-GB" sz="1800" dirty="0">
              <a:latin typeface="Gill Sans MT" pitchFamily="34" charset="0"/>
            </a:endParaRPr>
          </a:p>
          <a:p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Gill Sans MT" pitchFamily="34" charset="0"/>
              </a:rPr>
              <a:t>Partitioning 7, 8 and 9</a:t>
            </a:r>
          </a:p>
          <a:p>
            <a:pPr marL="0" indent="0">
              <a:buNone/>
            </a:pPr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endParaRPr lang="en-GB" sz="1800" dirty="0">
              <a:latin typeface="Gill Sans MT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Gill Sans MT" pitchFamily="34" charset="0"/>
              </a:rPr>
              <a:t>Partitioning 11 – 20 into single digit addends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5418" y="5733256"/>
            <a:ext cx="1440160" cy="8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Gill Sans MT" pitchFamily="34" charset="0"/>
              </a:rPr>
              <a:t>Can be used somewhat interchangeably</a:t>
            </a:r>
            <a:endParaRPr lang="en-GB" sz="1200" dirty="0">
              <a:latin typeface="Gill Sans MT" pitchFamily="34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139952" y="5632648"/>
            <a:ext cx="62374" cy="921296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25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621</Words>
  <Application>Microsoft Office PowerPoint</Application>
  <PresentationFormat>On-screen Show (4:3)</PresentationFormat>
  <Paragraphs>186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Office Theme</vt:lpstr>
      <vt:lpstr>PowerPoint Presentation</vt:lpstr>
      <vt:lpstr>PowerPoint Presentation</vt:lpstr>
    </vt:vector>
  </TitlesOfParts>
  <Company>Ashley Down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Christie</dc:creator>
  <cp:lastModifiedBy>Emma Gale</cp:lastModifiedBy>
  <cp:revision>15</cp:revision>
  <dcterms:created xsi:type="dcterms:W3CDTF">2014-07-16T19:52:41Z</dcterms:created>
  <dcterms:modified xsi:type="dcterms:W3CDTF">2020-11-23T13:33:18Z</dcterms:modified>
</cp:coreProperties>
</file>